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  <p:sldMasterId id="2147483677" r:id="rId3"/>
  </p:sldMasterIdLst>
  <p:notesMasterIdLst>
    <p:notesMasterId r:id="rId31"/>
  </p:notesMasterIdLst>
  <p:sldIdLst>
    <p:sldId id="257" r:id="rId4"/>
    <p:sldId id="272" r:id="rId5"/>
    <p:sldId id="280" r:id="rId6"/>
    <p:sldId id="281" r:id="rId7"/>
    <p:sldId id="273" r:id="rId8"/>
    <p:sldId id="274" r:id="rId9"/>
    <p:sldId id="276" r:id="rId10"/>
    <p:sldId id="258" r:id="rId11"/>
    <p:sldId id="287" r:id="rId12"/>
    <p:sldId id="279" r:id="rId13"/>
    <p:sldId id="278" r:id="rId14"/>
    <p:sldId id="277" r:id="rId15"/>
    <p:sldId id="288" r:id="rId16"/>
    <p:sldId id="271" r:id="rId17"/>
    <p:sldId id="289" r:id="rId18"/>
    <p:sldId id="290" r:id="rId19"/>
    <p:sldId id="291" r:id="rId20"/>
    <p:sldId id="292" r:id="rId21"/>
    <p:sldId id="282" r:id="rId22"/>
    <p:sldId id="293" r:id="rId23"/>
    <p:sldId id="295" r:id="rId24"/>
    <p:sldId id="294" r:id="rId25"/>
    <p:sldId id="296" r:id="rId26"/>
    <p:sldId id="297" r:id="rId27"/>
    <p:sldId id="283" r:id="rId28"/>
    <p:sldId id="284" r:id="rId29"/>
    <p:sldId id="264" r:id="rId30"/>
  </p:sldIdLst>
  <p:sldSz cx="9144000" cy="6858000" type="screen4x3"/>
  <p:notesSz cx="6950075" cy="9236075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CBB21AA-BE46-544F-B2A6-41E531EEA056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E271956-32FD-E346-9F68-66AD1A25D7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936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E3D8FF-FD64-3646-AF3D-4D07181DDF0E}" type="datetime1">
              <a:rPr lang="en-US">
                <a:solidFill>
                  <a:prstClr val="white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11/15/2018</a:t>
            </a:fld>
            <a:endParaRPr lang="en-US">
              <a:solidFill>
                <a:prstClr val="white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C89A81-A1D2-3E41-98AE-94D1CE33C582}" type="slidenum">
              <a:rPr lang="en-US">
                <a:solidFill>
                  <a:prstClr val="white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white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7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7244D-0B46-A349-9EB6-14EA3098355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1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89449-58F6-7244-A00A-2E007310965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97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34E74-9891-004D-8E06-AA7D86F2D5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77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82D46-DFA0-014E-BA87-99A6860A1E2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96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E73D8-CA01-D542-A4A8-877F0D89855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08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ABCEB-DCDE-F14D-B7D0-4747CA03273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64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937C1F-AC46-7D47-80D7-539239025B38}" type="datetime1">
              <a:rPr lang="en-US">
                <a:solidFill>
                  <a:prstClr val="black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11/15/2018</a:t>
            </a:fld>
            <a:endParaRPr lang="en-US">
              <a:solidFill>
                <a:prstClr val="black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2ED8BB-66E5-044C-B2CD-90EFFF338B5C}" type="slidenum">
              <a:rPr lang="en-US">
                <a:solidFill>
                  <a:prstClr val="black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171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9A6F04-DC9E-3045-A500-F39423608DEA}" type="datetime1">
              <a:rPr lang="en-US">
                <a:solidFill>
                  <a:prstClr val="black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11/15/2018</a:t>
            </a:fld>
            <a:endParaRPr lang="en-US">
              <a:solidFill>
                <a:prstClr val="black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1FCF0A-67CD-5D43-A181-57BA3AEE992D}" type="slidenum">
              <a:rPr lang="en-US">
                <a:solidFill>
                  <a:prstClr val="black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721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57A6F0-B8F0-DC45-BE04-C2FA2C24F8FC}" type="datetime1">
              <a:rPr lang="en-US">
                <a:solidFill>
                  <a:prstClr val="black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11/15/2018</a:t>
            </a:fld>
            <a:endParaRPr lang="en-US">
              <a:solidFill>
                <a:prstClr val="black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5D0A23-C34D-6E4C-BDAF-E662F184607B}" type="slidenum">
              <a:rPr lang="en-US">
                <a:solidFill>
                  <a:prstClr val="black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93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0969C6-BDB3-FC48-9563-5AB8BBD26BC9}" type="datetime1">
              <a:rPr lang="en-US">
                <a:solidFill>
                  <a:prstClr val="black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11/15/2018</a:t>
            </a:fld>
            <a:endParaRPr lang="en-US">
              <a:solidFill>
                <a:prstClr val="black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746B61-17BB-C541-90D2-43AA64D84CA0}" type="slidenum">
              <a:rPr lang="en-US">
                <a:solidFill>
                  <a:prstClr val="black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35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3939B1-CC99-D243-834C-C3EF2FFDA6F4}" type="datetime1">
              <a:rPr lang="en-US">
                <a:solidFill>
                  <a:prstClr val="white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11/15/2018</a:t>
            </a:fld>
            <a:endParaRPr lang="en-US">
              <a:solidFill>
                <a:prstClr val="white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00A2E5-C8C6-1240-A3E2-6A19C8C3C623}" type="slidenum">
              <a:rPr lang="en-US">
                <a:solidFill>
                  <a:prstClr val="white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white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62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C6EC0D-3F73-A949-8524-9837DA01276E}" type="datetime1">
              <a:rPr lang="en-US">
                <a:solidFill>
                  <a:prstClr val="black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11/15/2018</a:t>
            </a:fld>
            <a:endParaRPr lang="en-US">
              <a:solidFill>
                <a:prstClr val="black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BF4E19-7E7C-3C41-9C0A-1D697D34F1E5}" type="slidenum">
              <a:rPr lang="en-US">
                <a:solidFill>
                  <a:prstClr val="black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439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FD56AC-180C-2C43-B47B-714D337DAA1A}" type="datetime1">
              <a:rPr lang="en-US">
                <a:solidFill>
                  <a:prstClr val="black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11/15/2018</a:t>
            </a:fld>
            <a:endParaRPr lang="en-US">
              <a:solidFill>
                <a:prstClr val="black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46054-E642-364F-BA3C-5EEF345EEBD3}" type="slidenum">
              <a:rPr lang="en-US">
                <a:solidFill>
                  <a:prstClr val="black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384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A1EDED-7639-2D4C-91F9-9181F5F3AE52}" type="datetime1">
              <a:rPr lang="en-US">
                <a:solidFill>
                  <a:prstClr val="black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11/15/2018</a:t>
            </a:fld>
            <a:endParaRPr lang="en-US">
              <a:solidFill>
                <a:prstClr val="black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22EEAD-C519-654E-BC0F-A33981B157BF}" type="slidenum">
              <a:rPr lang="en-US">
                <a:solidFill>
                  <a:prstClr val="black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499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9F6B12-5A33-A34F-BA0B-CAF2968A6CB5}" type="datetime1">
              <a:rPr lang="en-US">
                <a:solidFill>
                  <a:prstClr val="black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11/15/2018</a:t>
            </a:fld>
            <a:endParaRPr lang="en-US">
              <a:solidFill>
                <a:prstClr val="black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7A2E99-7876-C74E-9C2B-500E4AF8B258}" type="slidenum">
              <a:rPr lang="en-US">
                <a:solidFill>
                  <a:prstClr val="black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889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AC7546-9345-B047-A909-5A877BD463F1}" type="datetime1">
              <a:rPr lang="en-US">
                <a:solidFill>
                  <a:prstClr val="black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11/15/2018</a:t>
            </a:fld>
            <a:endParaRPr lang="en-US">
              <a:solidFill>
                <a:prstClr val="black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2ED498-4815-6945-A2E1-94D70A7F4EB9}" type="slidenum">
              <a:rPr lang="en-US">
                <a:solidFill>
                  <a:prstClr val="black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00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80010E-6D06-FE48-8DDB-7CD8CB91D4D9}" type="datetime1">
              <a:rPr lang="en-US">
                <a:solidFill>
                  <a:prstClr val="black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11/15/2018</a:t>
            </a:fld>
            <a:endParaRPr lang="en-US">
              <a:solidFill>
                <a:prstClr val="black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0FFE15-D9F2-A240-8F33-7ED9C693632C}" type="slidenum">
              <a:rPr lang="en-US">
                <a:solidFill>
                  <a:prstClr val="black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290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316CD4-6D34-8640-9FDC-F05EC56E3E43}" type="datetime1">
              <a:rPr lang="en-US">
                <a:solidFill>
                  <a:prstClr val="black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11/15/2018</a:t>
            </a:fld>
            <a:endParaRPr lang="en-US">
              <a:solidFill>
                <a:prstClr val="black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E91E91-AA14-7445-ABEE-90816771FC40}" type="slidenum">
              <a:rPr lang="en-US">
                <a:solidFill>
                  <a:prstClr val="black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2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095BD5-D923-5047-A4F2-AF04CE292D98}" type="datetime1">
              <a:rPr lang="en-US">
                <a:solidFill>
                  <a:prstClr val="white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11/15/2018</a:t>
            </a:fld>
            <a:endParaRPr lang="en-US">
              <a:solidFill>
                <a:prstClr val="white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5AA1DF-9126-444D-A7A0-77E82C11326D}" type="slidenum">
              <a:rPr lang="en-US">
                <a:solidFill>
                  <a:prstClr val="white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white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7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690795-1FA0-F747-A401-DE70CEE10D78}" type="datetime1">
              <a:rPr lang="en-US">
                <a:solidFill>
                  <a:prstClr val="white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11/15/2018</a:t>
            </a:fld>
            <a:endParaRPr lang="en-US">
              <a:solidFill>
                <a:prstClr val="white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CD46BD-7EAC-A049-B4CB-0348B7C20D3E}" type="slidenum">
              <a:rPr lang="en-US">
                <a:solidFill>
                  <a:prstClr val="white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white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18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55101-CFA9-004D-9D5B-DF675358C159}" type="datetime1">
              <a:rPr lang="en-US">
                <a:solidFill>
                  <a:prstClr val="black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11/15/2018</a:t>
            </a:fld>
            <a:endParaRPr lang="en-US">
              <a:solidFill>
                <a:prstClr val="black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49079-367D-9644-B820-24CF85F87AD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6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772E5-1838-F34D-AA0B-ECF5725B87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4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9BC533-FBA4-D646-9213-15FEE9606D3D}" type="datetime1">
              <a:rPr lang="en-US">
                <a:solidFill>
                  <a:prstClr val="black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11/15/2018</a:t>
            </a:fld>
            <a:endParaRPr lang="en-US">
              <a:solidFill>
                <a:prstClr val="black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F1478-F493-9144-A07A-6885BEF0B1E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2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941D3A-7986-8F46-834D-2B68C90B3372}" type="datetime1">
              <a:rPr lang="en-US">
                <a:solidFill>
                  <a:prstClr val="black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11/15/2018</a:t>
            </a:fld>
            <a:endParaRPr lang="en-US">
              <a:solidFill>
                <a:prstClr val="black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FDCF4-3456-1C48-B3F0-8460D16C765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4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7DBC8F-D20F-DA43-BD74-009B697680B0}" type="datetime1">
              <a:rPr lang="en-US">
                <a:solidFill>
                  <a:prstClr val="black"/>
                </a:solidFill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11/15/2018</a:t>
            </a:fld>
            <a:endParaRPr lang="en-US">
              <a:solidFill>
                <a:prstClr val="black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415CE-D0AA-8643-985D-76EA445B960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2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 userDrawn="1"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srgbClr val="FFFFFF"/>
              </a:solidFill>
              <a:latin typeface="Calibri" pitchFamily="34" charset="0"/>
              <a:ea typeface="ヒラギノ角ゴ Pro W3" charset="-128"/>
              <a:cs typeface="ヒラギノ角ゴ Pro W3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 userDrawn="1"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srgbClr val="FFFFFF"/>
              </a:solidFill>
              <a:latin typeface="Calibri" pitchFamily="34" charset="0"/>
              <a:ea typeface="ヒラギノ角ゴ Pro W3" charset="-128"/>
              <a:cs typeface="ヒラギノ角ゴ Pro W3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/>
          <p:cNvSpPr>
            <a:spLocks noChangeArrowheads="1"/>
          </p:cNvSpPr>
          <p:nvPr userDrawn="1"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srgbClr val="FFFFFF"/>
              </a:solidFill>
              <a:latin typeface="Calibri" pitchFamily="34" charset="0"/>
              <a:ea typeface="ヒラギノ角ゴ Pro W3" charset="-128"/>
              <a:cs typeface="ヒラギノ角ゴ Pro W3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 userDrawn="1"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srgbClr val="FFFFFF"/>
              </a:solidFill>
              <a:latin typeface="Calibri" pitchFamily="34" charset="0"/>
              <a:ea typeface="ヒラギノ角ゴ Pro W3" charset="-128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03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C5E604-304C-6949-8E99-117395F37334}" type="slidenum">
              <a:rPr lang="en-US"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srgbClr val="FFFFFF"/>
              </a:solidFill>
              <a:latin typeface="Calibri" pitchFamily="34" charset="0"/>
              <a:ea typeface="ヒラギノ角ゴ Pro W3" charset="-128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srgbClr val="FFFFFF"/>
              </a:solidFill>
              <a:latin typeface="Calibri" pitchFamily="34" charset="0"/>
              <a:ea typeface="ヒラギノ角ゴ Pro W3" charset="-128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srgbClr val="FFFFFF"/>
              </a:solidFill>
              <a:latin typeface="Calibri" pitchFamily="34" charset="0"/>
              <a:ea typeface="ヒラギノ角ゴ Pro W3" charset="-128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srgbClr val="FFFFFF"/>
              </a:solidFill>
              <a:latin typeface="Calibri" pitchFamily="34" charset="0"/>
              <a:ea typeface="ヒラギノ角ゴ Pro W3" charset="-128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2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anose="020B060403050404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anose="020B060403050404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anose="020B060403050404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anose="020B060403050404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srgbClr val="FFFFFF"/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640026" rotWithShape="0">
              <a:srgbClr val="00000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srgbClr val="FFFFFF"/>
              </a:solidFill>
              <a:latin typeface="Calibri" pitchFamily="34" charset="0"/>
              <a:ea typeface="ヒラギノ角ゴ Pro W3" charset="-128"/>
              <a:cs typeface="ヒラギノ角ゴ Pro W3" charset="0"/>
            </a:endParaRPr>
          </a:p>
        </p:txBody>
      </p:sp>
      <p:grpSp>
        <p:nvGrpSpPr>
          <p:cNvPr id="18436" name="Group 11"/>
          <p:cNvGrpSpPr>
            <a:grpSpLocks/>
          </p:cNvGrpSpPr>
          <p:nvPr userDrawn="1"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>
                <a:solidFill>
                  <a:srgbClr val="FFFFFF"/>
                </a:solidFill>
                <a:latin typeface="Calibri"/>
                <a:ea typeface="ヒラギノ角ゴ Pro W3" charset="-128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>
                <a:solidFill>
                  <a:srgbClr val="FFFFFF"/>
                </a:solidFill>
                <a:latin typeface="Calibri"/>
                <a:ea typeface="ヒラギノ角ゴ Pro W3" charset="-128"/>
              </a:endParaRPr>
            </a:p>
          </p:txBody>
        </p:sp>
        <p:pic>
          <p:nvPicPr>
            <p:cNvPr id="18441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1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Picture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508000" dist="38100" dir="3779989" algn="br" rotWithShape="0">
              <a:srgbClr val="000000">
                <a:alpha val="7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srgbClr val="FFFFFF"/>
              </a:solidFill>
              <a:latin typeface="Calibri" pitchFamily="34" charset="0"/>
              <a:ea typeface="ヒラギノ角ゴ Pro W3" charset="-128"/>
              <a:cs typeface="ヒラギノ角ゴ Pro W3" charset="0"/>
            </a:endParaRPr>
          </a:p>
        </p:txBody>
      </p:sp>
      <p:sp>
        <p:nvSpPr>
          <p:cNvPr id="184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196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anose="020B060403050404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anose="020B060403050404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anose="020B060403050404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anose="020B060403050404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ctrTitle"/>
          </p:nvPr>
        </p:nvSpPr>
        <p:spPr bwMode="auto">
          <a:xfrm>
            <a:off x="513806" y="1904025"/>
            <a:ext cx="8611144" cy="23955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es-ES_tradnl" sz="2800" b="1" dirty="0" smtClean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  <a:sym typeface="Verdana Bold" charset="0"/>
              </a:rPr>
              <a:t>VISIÓN DE LA ACREDITACIÓN DESDE EL PUNTO DE VISTA </a:t>
            </a:r>
            <a:br>
              <a:rPr lang="es-ES_tradnl" sz="2800" b="1" dirty="0" smtClean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  <a:sym typeface="Verdana Bold" charset="0"/>
              </a:rPr>
            </a:br>
            <a:r>
              <a:rPr lang="es-ES_tradnl" sz="2800" b="1" dirty="0" smtClean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  <a:sym typeface="Verdana Bold" charset="0"/>
              </a:rPr>
              <a:t>DE UN ACREDITADOR</a:t>
            </a:r>
            <a:r>
              <a:rPr lang="es-ES_tradnl" sz="2400" b="1" dirty="0" smtClean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  <a:sym typeface="Verdana Bold" charset="0"/>
              </a:rPr>
              <a:t/>
            </a:r>
            <a:br>
              <a:rPr lang="es-ES_tradnl" sz="2400" b="1" dirty="0" smtClean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  <a:sym typeface="Verdana Bold" charset="0"/>
              </a:rPr>
            </a:br>
            <a:r>
              <a:rPr lang="es-ES_tradnl" sz="2400" b="1" dirty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  <a:sym typeface="Verdana Bold" charset="0"/>
              </a:rPr>
              <a:t/>
            </a:r>
            <a:br>
              <a:rPr lang="es-ES_tradnl" sz="2400" b="1" dirty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  <a:sym typeface="Verdana Bold" charset="0"/>
              </a:rPr>
            </a:br>
            <a:r>
              <a:rPr lang="es-ES_tradnl" sz="2400" b="1" dirty="0" smtClean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  <a:sym typeface="Verdana Bold" charset="0"/>
              </a:rPr>
              <a:t/>
            </a:r>
            <a:br>
              <a:rPr lang="es-ES_tradnl" sz="2400" b="1" dirty="0" smtClean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  <a:sym typeface="Verdana Bold" charset="0"/>
              </a:rPr>
            </a:br>
            <a:r>
              <a:rPr lang="es-ES_tradnl" sz="2400" b="1" dirty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  <a:sym typeface="Verdana Bold" charset="0"/>
              </a:rPr>
              <a:t/>
            </a:r>
            <a:br>
              <a:rPr lang="es-ES_tradnl" sz="2400" b="1" dirty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  <a:sym typeface="Verdana Bold" charset="0"/>
              </a:rPr>
            </a:br>
            <a:r>
              <a:rPr lang="es-ES_tradnl" sz="2400" b="1" dirty="0" smtClean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  <a:sym typeface="Verdana Bold" charset="0"/>
              </a:rPr>
              <a:t>            Dr. Felipe Rojas Troncoso</a:t>
            </a:r>
            <a:r>
              <a:rPr lang="es-ES_tradnl" sz="1800" b="1" dirty="0" smtClean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  <a:sym typeface="Verdana Bold" charset="0"/>
              </a:rPr>
              <a:t/>
            </a:r>
            <a:br>
              <a:rPr lang="es-ES_tradnl" sz="1800" b="1" dirty="0" smtClean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  <a:sym typeface="Verdana Bold" charset="0"/>
              </a:rPr>
            </a:br>
            <a:r>
              <a:rPr lang="es-ES_tradnl" sz="1800" b="1" dirty="0" smtClean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  <a:sym typeface="Verdana Bold" charset="0"/>
              </a:rPr>
              <a:t>  </a:t>
            </a:r>
            <a:r>
              <a:rPr lang="es-ES_tradnl" sz="1800" dirty="0" smtClean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  <a:sym typeface="Verdana Bold" charset="0"/>
              </a:rPr>
              <a:t>   MBA Especializado en Salud</a:t>
            </a:r>
            <a:br>
              <a:rPr lang="es-ES_tradnl" sz="1800" dirty="0" smtClean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  <a:sym typeface="Verdana Bold" charset="0"/>
              </a:rPr>
            </a:br>
            <a:r>
              <a:rPr lang="es-ES_tradnl" sz="1800" dirty="0" smtClean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  <a:sym typeface="Verdana Bold" charset="0"/>
              </a:rPr>
              <a:t>                                                        Master in </a:t>
            </a:r>
            <a:r>
              <a:rPr lang="es-ES_tradnl" sz="1800" dirty="0" err="1" smtClean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  <a:sym typeface="Verdana Bold" charset="0"/>
              </a:rPr>
              <a:t>Health</a:t>
            </a:r>
            <a:r>
              <a:rPr lang="es-ES_tradnl" sz="1800" dirty="0" smtClean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  <a:sym typeface="Verdana Bold" charset="0"/>
              </a:rPr>
              <a:t> </a:t>
            </a:r>
            <a:r>
              <a:rPr lang="es-ES_tradnl" sz="1800" dirty="0" err="1" smtClean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  <a:sym typeface="Verdana Bold" charset="0"/>
              </a:rPr>
              <a:t>Economics</a:t>
            </a:r>
            <a:r>
              <a:rPr lang="es-ES_tradnl" sz="1800" dirty="0" smtClean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  <a:sym typeface="Verdana Bold" charset="0"/>
              </a:rPr>
              <a:t> and </a:t>
            </a:r>
            <a:r>
              <a:rPr lang="es-ES_tradnl" sz="1800" dirty="0" err="1" smtClean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  <a:sym typeface="Verdana Bold" charset="0"/>
              </a:rPr>
              <a:t>Pharmacoeconomics</a:t>
            </a:r>
            <a:r>
              <a:rPr lang="es-ES_tradnl" sz="1800" dirty="0" smtClean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  <a:sym typeface="Verdana Bold" charset="0"/>
              </a:rPr>
              <a:t> ©</a:t>
            </a:r>
            <a:r>
              <a:rPr lang="es-ES_tradnl" sz="1800" b="1" dirty="0" smtClean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  <a:sym typeface="Verdana Bold" charset="0"/>
              </a:rPr>
              <a:t/>
            </a:r>
            <a:br>
              <a:rPr lang="es-ES_tradnl" sz="1800" b="1" dirty="0" smtClean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  <a:sym typeface="Verdana Bold" charset="0"/>
              </a:rPr>
            </a:br>
            <a:r>
              <a:rPr lang="es-ES_tradnl" sz="1800" b="1" dirty="0" smtClean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  <a:sym typeface="Verdana Bold" charset="0"/>
              </a:rPr>
              <a:t>                                         Subdirector Médico Servicio de Salud </a:t>
            </a:r>
            <a:r>
              <a:rPr lang="es-ES_tradnl" sz="1800" b="1" dirty="0" err="1" smtClean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  <a:sym typeface="Verdana Bold" charset="0"/>
              </a:rPr>
              <a:t>O’higgins</a:t>
            </a:r>
            <a:r>
              <a:rPr lang="es-ES_tradnl" sz="1800" b="1" dirty="0" smtClean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  <a:sym typeface="Verdana Bold" charset="0"/>
              </a:rPr>
              <a:t/>
            </a:r>
            <a:br>
              <a:rPr lang="es-ES_tradnl" sz="1800" b="1" dirty="0" smtClean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  <a:sym typeface="Verdana Bold" charset="0"/>
              </a:rPr>
            </a:br>
            <a:r>
              <a:rPr lang="es-ES_tradnl" sz="1800" b="1" dirty="0" smtClean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  <a:sym typeface="Verdana Bold" charset="0"/>
              </a:rPr>
              <a:t>       Director Técnico y Evaluador </a:t>
            </a:r>
            <a:endParaRPr lang="es-ES_tradnl" sz="1800" b="1" dirty="0">
              <a:solidFill>
                <a:srgbClr val="FFFFFF"/>
              </a:solidFill>
              <a:latin typeface="Verdana" charset="0"/>
              <a:ea typeface="ヒラギノ角ゴ Pro W3" charset="0"/>
              <a:cs typeface="ヒラギノ角ゴ Pro W3" charset="0"/>
              <a:sym typeface="Verdana Bold" charset="0"/>
            </a:endParaRPr>
          </a:p>
        </p:txBody>
      </p:sp>
      <p:sp>
        <p:nvSpPr>
          <p:cNvPr id="32773" name="CuadroTexto 2"/>
          <p:cNvSpPr txBox="1">
            <a:spLocks noChangeArrowheads="1"/>
          </p:cNvSpPr>
          <p:nvPr/>
        </p:nvSpPr>
        <p:spPr bwMode="auto">
          <a:xfrm>
            <a:off x="7291388" y="6167605"/>
            <a:ext cx="23209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altLang="es-CL" sz="1100" b="1" dirty="0" smtClean="0">
                <a:solidFill>
                  <a:prstClr val="white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15 de Noviembre de 2018</a:t>
            </a:r>
          </a:p>
        </p:txBody>
      </p:sp>
    </p:spTree>
    <p:extLst>
      <p:ext uri="{BB962C8B-B14F-4D97-AF65-F5344CB8AC3E}">
        <p14:creationId xmlns:p14="http://schemas.microsoft.com/office/powerpoint/2010/main" val="3395988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latin typeface="Calibri" charset="0"/>
                <a:ea typeface="ヒラギノ角ゴ Pro W3" charset="0"/>
              </a:rPr>
              <a:t>EVALUACIÓN DE LOS PROCESOS ASISTENCIALES: </a:t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 smtClean="0">
                <a:latin typeface="Calibri" charset="0"/>
                <a:ea typeface="ヒラギノ角ゴ Pro W3" charset="0"/>
              </a:rPr>
              <a:t>LA ACREDITACIÓN</a:t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>
                <a:latin typeface="Calibri" charset="0"/>
                <a:ea typeface="ヒラギノ角ゴ Pro W3" charset="0"/>
              </a:rPr>
              <a:t/>
            </a:r>
            <a:br>
              <a:rPr lang="es-CL" b="1" dirty="0">
                <a:latin typeface="Calibri" charset="0"/>
                <a:ea typeface="ヒラギノ角ゴ Pro W3" charset="0"/>
              </a:rPr>
            </a:br>
            <a:r>
              <a:rPr lang="es-CL" b="1" dirty="0" smtClean="0">
                <a:latin typeface="Calibri" charset="0"/>
                <a:ea typeface="ヒラギノ角ゴ Pro W3" charset="0"/>
              </a:rPr>
              <a:t>Una Radiografía de las Centros de Salud</a:t>
            </a:r>
            <a:endParaRPr lang="es-CL" b="1" dirty="0">
              <a:latin typeface="Calibri" charset="0"/>
              <a:ea typeface="ヒラギノ角ゴ Pro W3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8" y="1831891"/>
            <a:ext cx="8168640" cy="42602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51" y="1831890"/>
            <a:ext cx="6723012" cy="481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4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latin typeface="Calibri" charset="0"/>
                <a:ea typeface="ヒラギノ角ゴ Pro W3" charset="0"/>
              </a:rPr>
              <a:t>…HASTA QUE LLEGA LA ENTIDAD ACREDITADORA AL CENTRO DE SALUD</a:t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>
                <a:latin typeface="Calibri" charset="0"/>
                <a:ea typeface="ヒラギノ角ゴ Pro W3" charset="0"/>
              </a:rPr>
              <a:t/>
            </a:r>
            <a:br>
              <a:rPr lang="es-CL" b="1" dirty="0">
                <a:latin typeface="Calibri" charset="0"/>
                <a:ea typeface="ヒラギノ角ゴ Pro W3" charset="0"/>
              </a:rPr>
            </a:br>
            <a:r>
              <a:rPr lang="es-CL" b="1" dirty="0" smtClean="0">
                <a:latin typeface="Calibri" charset="0"/>
                <a:ea typeface="ヒラギノ角ゴ Pro W3" charset="0"/>
              </a:rPr>
              <a:t>La Reunión de Inicio del Proceso de Acreditación</a:t>
            </a:r>
            <a:endParaRPr lang="es-CL" b="1" dirty="0">
              <a:latin typeface="Calibri" charset="0"/>
              <a:ea typeface="ヒラギノ角ゴ Pro W3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15" y="1995959"/>
            <a:ext cx="6754342" cy="450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2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latin typeface="Calibri" charset="0"/>
                <a:ea typeface="ヒラギノ角ゴ Pro W3" charset="0"/>
              </a:rPr>
              <a:t>COMIENZA LA EVALUACIÓN EN TERRENO</a:t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 smtClean="0">
                <a:latin typeface="Calibri" charset="0"/>
                <a:ea typeface="ヒラギノ角ゴ Pro W3" charset="0"/>
              </a:rPr>
              <a:t>Debilidades Detectadas: El Liderazgo</a:t>
            </a:r>
            <a:endParaRPr lang="es-CL" b="1" dirty="0">
              <a:latin typeface="Calibri" charset="0"/>
              <a:ea typeface="ヒラギノ角ゴ Pro W3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172254"/>
            <a:ext cx="4728522" cy="314719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19" y="3038338"/>
            <a:ext cx="4936291" cy="358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1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latin typeface="Calibri" charset="0"/>
                <a:ea typeface="ヒラギノ角ゴ Pro W3" charset="0"/>
              </a:rPr>
              <a:t>LA EVALUACIÓN EN TERRENO</a:t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 smtClean="0">
                <a:latin typeface="Calibri" charset="0"/>
                <a:ea typeface="ヒラギノ角ゴ Pro W3" charset="0"/>
              </a:rPr>
              <a:t>Debilidades Detectadas: El Liderazgo</a:t>
            </a:r>
            <a:endParaRPr lang="es-CL" b="1" dirty="0">
              <a:latin typeface="Calibri" charset="0"/>
              <a:ea typeface="ヒラギノ角ゴ Pro W3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2" y="1195254"/>
            <a:ext cx="6848475" cy="4572000"/>
          </a:xfrm>
          <a:prstGeom prst="rect">
            <a:avLst/>
          </a:prstGeom>
          <a:ln w="9525">
            <a:solidFill>
              <a:srgbClr val="FF0000"/>
            </a:solidFill>
          </a:ln>
        </p:spPr>
      </p:pic>
      <p:sp>
        <p:nvSpPr>
          <p:cNvPr id="3" name="Rectángulo 2"/>
          <p:cNvSpPr/>
          <p:nvPr/>
        </p:nvSpPr>
        <p:spPr>
          <a:xfrm>
            <a:off x="1130344" y="1959429"/>
            <a:ext cx="1421267" cy="3048000"/>
          </a:xfrm>
          <a:prstGeom prst="rect">
            <a:avLst/>
          </a:prstGeom>
          <a:noFill/>
          <a:ln w="984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301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latin typeface="Calibri" charset="0"/>
                <a:ea typeface="ヒラギノ角ゴ Pro W3" charset="0"/>
              </a:rPr>
              <a:t>LA EVALUACIÓN EN TERRENO</a:t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 smtClean="0">
                <a:latin typeface="Calibri" charset="0"/>
                <a:ea typeface="ヒラギノ角ゴ Pro W3" charset="0"/>
              </a:rPr>
              <a:t>Debilidades Detectadas: Organización Interna del Proceso</a:t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>
                <a:latin typeface="Calibri" charset="0"/>
                <a:ea typeface="ヒラギノ角ゴ Pro W3" charset="0"/>
              </a:rPr>
              <a:t/>
            </a:r>
            <a:br>
              <a:rPr lang="es-CL" b="1" dirty="0">
                <a:latin typeface="Calibri" charset="0"/>
                <a:ea typeface="ヒラギノ角ゴ Pro W3" charset="0"/>
              </a:rPr>
            </a:br>
            <a:r>
              <a:rPr lang="es-CL" b="1" dirty="0" smtClean="0">
                <a:latin typeface="Calibri" charset="0"/>
                <a:ea typeface="ヒラギノ角ゴ Pro W3" charset="0"/>
              </a:rPr>
              <a:t>Centralización de la Evaluación</a:t>
            </a:r>
            <a:endParaRPr lang="es-CL" b="1" dirty="0">
              <a:latin typeface="Calibri" charset="0"/>
              <a:ea typeface="ヒラギノ角ゴ Pro W3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40" y="2157822"/>
            <a:ext cx="7357081" cy="385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latin typeface="Calibri" charset="0"/>
                <a:ea typeface="ヒラギノ角ゴ Pro W3" charset="0"/>
              </a:rPr>
              <a:t>LA EVALUACIÓN EN TERRENO</a:t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 smtClean="0">
                <a:latin typeface="Calibri" charset="0"/>
                <a:ea typeface="ヒラギノ角ゴ Pro W3" charset="0"/>
              </a:rPr>
              <a:t>Debilidades Detectadas: Organización Interna del Proceso</a:t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>
                <a:latin typeface="Calibri" charset="0"/>
                <a:ea typeface="ヒラギノ角ゴ Pro W3" charset="0"/>
              </a:rPr>
              <a:t/>
            </a:r>
            <a:br>
              <a:rPr lang="es-CL" b="1" dirty="0">
                <a:latin typeface="Calibri" charset="0"/>
                <a:ea typeface="ヒラギノ角ゴ Pro W3" charset="0"/>
              </a:rPr>
            </a:br>
            <a:r>
              <a:rPr lang="es-CL" b="1" dirty="0" smtClean="0">
                <a:latin typeface="Calibri" charset="0"/>
                <a:ea typeface="ヒラギノ角ゴ Pro W3" charset="0"/>
              </a:rPr>
              <a:t>Escaso Trabajo en Equipo</a:t>
            </a:r>
            <a:endParaRPr lang="es-CL" b="1" dirty="0">
              <a:latin typeface="Calibri" charset="0"/>
              <a:ea typeface="ヒラギノ角ゴ Pro W3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7122"/>
            <a:ext cx="9144000" cy="339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5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latin typeface="Calibri" charset="0"/>
                <a:ea typeface="ヒラギノ角ゴ Pro W3" charset="0"/>
              </a:rPr>
              <a:t>LA EVALUACIÓN EN TERRENO</a:t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 smtClean="0">
                <a:latin typeface="Calibri" charset="0"/>
                <a:ea typeface="ヒラギノ角ゴ Pro W3" charset="0"/>
              </a:rPr>
              <a:t>Debilidades Detectadas: Débil Empoderamiento del Equipo</a:t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>
                <a:latin typeface="Calibri" charset="0"/>
                <a:ea typeface="ヒラギノ角ゴ Pro W3" charset="0"/>
              </a:rPr>
              <a:t/>
            </a:r>
            <a:br>
              <a:rPr lang="es-CL" b="1" dirty="0">
                <a:latin typeface="Calibri" charset="0"/>
                <a:ea typeface="ヒラギノ角ゴ Pro W3" charset="0"/>
              </a:rPr>
            </a:br>
            <a:endParaRPr lang="es-CL" b="1" dirty="0">
              <a:latin typeface="Calibri" charset="0"/>
              <a:ea typeface="ヒラギノ角ゴ Pro W3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5451"/>
            <a:ext cx="9144000" cy="36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2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latin typeface="Calibri" charset="0"/>
                <a:ea typeface="ヒラギノ角ゴ Pro W3" charset="0"/>
              </a:rPr>
              <a:t>LA EVALUACIÓN EN TERRENO</a:t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 smtClean="0">
                <a:latin typeface="Calibri" charset="0"/>
                <a:ea typeface="ヒラギノ角ゴ Pro W3" charset="0"/>
              </a:rPr>
              <a:t>Debilidades Detectadas: ¿Y los Dueños de los Procesos?</a:t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>
                <a:latin typeface="Calibri" charset="0"/>
                <a:ea typeface="ヒラギノ角ゴ Pro W3" charset="0"/>
              </a:rPr>
              <a:t/>
            </a:r>
            <a:br>
              <a:rPr lang="es-CL" b="1" dirty="0">
                <a:latin typeface="Calibri" charset="0"/>
                <a:ea typeface="ヒラギノ角ゴ Pro W3" charset="0"/>
              </a:rPr>
            </a:br>
            <a:endParaRPr lang="es-CL" b="1" dirty="0">
              <a:latin typeface="Calibri" charset="0"/>
              <a:ea typeface="ヒラギノ角ゴ Pro W3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590"/>
            <a:ext cx="9144000" cy="414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latin typeface="Calibri" charset="0"/>
                <a:ea typeface="ヒラギノ角ゴ Pro W3" charset="0"/>
              </a:rPr>
              <a:t>LA EVALUACIÓN EN TERRENO</a:t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 smtClean="0">
                <a:latin typeface="Calibri" charset="0"/>
                <a:ea typeface="ヒラギノ角ゴ Pro W3" charset="0"/>
              </a:rPr>
              <a:t>Debilidades Detectadas: </a:t>
            </a:r>
            <a:r>
              <a:rPr lang="es-CL" b="1" dirty="0" smtClean="0">
                <a:latin typeface="Calibri" charset="0"/>
                <a:ea typeface="ヒラギノ角ゴ Pro W3" charset="0"/>
              </a:rPr>
              <a:t>Capacitación</a:t>
            </a:r>
            <a:r>
              <a:rPr lang="es-CL" b="1" dirty="0" smtClean="0">
                <a:latin typeface="Calibri" charset="0"/>
                <a:ea typeface="ヒラギノ角ゴ Pro W3" charset="0"/>
              </a:rPr>
              <a:t/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>
                <a:latin typeface="Calibri" charset="0"/>
                <a:ea typeface="ヒラギノ角ゴ Pro W3" charset="0"/>
              </a:rPr>
              <a:t/>
            </a:r>
            <a:br>
              <a:rPr lang="es-CL" b="1" dirty="0">
                <a:latin typeface="Calibri" charset="0"/>
                <a:ea typeface="ヒラギノ角ゴ Pro W3" charset="0"/>
              </a:rPr>
            </a:br>
            <a:endParaRPr lang="es-CL" b="1" dirty="0">
              <a:latin typeface="Calibri" charset="0"/>
              <a:ea typeface="ヒラギノ角ゴ Pro W3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05" y="1637212"/>
            <a:ext cx="5885516" cy="354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latin typeface="Calibri" charset="0"/>
                <a:ea typeface="ヒラギノ角ゴ Pro W3" charset="0"/>
              </a:rPr>
              <a:t>SUGERENCIAS PARA UNA EXITOSA GESTIÓN EN SALUD</a:t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 smtClean="0">
                <a:latin typeface="Calibri" charset="0"/>
                <a:ea typeface="ヒラギノ角ゴ Pro W3" charset="0"/>
              </a:rPr>
              <a:t>… y Acreditarse en Calidad Asistencial</a:t>
            </a:r>
            <a:r>
              <a:rPr lang="es-CL" b="1" dirty="0" smtClean="0">
                <a:latin typeface="Calibri" charset="0"/>
                <a:ea typeface="ヒラギノ角ゴ Pro W3" charset="0"/>
              </a:rPr>
              <a:t/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 smtClean="0">
                <a:latin typeface="Calibri" charset="0"/>
                <a:ea typeface="ヒラギノ角ゴ Pro W3" charset="0"/>
              </a:rPr>
              <a:t/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 smtClean="0">
                <a:latin typeface="Calibri" charset="0"/>
                <a:ea typeface="ヒラギノ角ゴ Pro W3" charset="0"/>
              </a:rPr>
              <a:t>Gestionar con Liderazgo: </a:t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dirty="0" smtClean="0">
                <a:latin typeface="Calibri" charset="0"/>
                <a:ea typeface="ヒラギノ角ゴ Pro W3" charset="0"/>
              </a:rPr>
              <a:t>La Directora o Director de Orquesta</a:t>
            </a:r>
            <a:endParaRPr lang="es-CL" dirty="0">
              <a:latin typeface="Calibri" charset="0"/>
              <a:ea typeface="ヒラギノ角ゴ Pro W3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55" y="2323013"/>
            <a:ext cx="6621863" cy="430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latin typeface="Calibri" charset="0"/>
                <a:ea typeface="ヒラギノ角ゴ Pro W3" charset="0"/>
              </a:rPr>
              <a:t>¿ POR QUÉ DESARROLLAR CALIDAD ASISTENCIAL?</a:t>
            </a:r>
            <a:endParaRPr lang="es-CL" b="1" dirty="0">
              <a:latin typeface="Calibri" charset="0"/>
              <a:ea typeface="ヒラギノ角ゴ Pro W3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1" y="1295401"/>
            <a:ext cx="6624325" cy="370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3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latin typeface="Calibri" charset="0"/>
                <a:ea typeface="ヒラギノ角ゴ Pro W3" charset="0"/>
              </a:rPr>
              <a:t>SUGERENCIAS PARA UNA EXITOSA GESTIÓN EN SALUD</a:t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 smtClean="0">
                <a:latin typeface="Calibri" charset="0"/>
                <a:ea typeface="ヒラギノ角ゴ Pro W3" charset="0"/>
              </a:rPr>
              <a:t>… y Acreditarse en Calidad Asistencial</a:t>
            </a:r>
            <a:r>
              <a:rPr lang="es-CL" b="1" dirty="0" smtClean="0">
                <a:latin typeface="Calibri" charset="0"/>
                <a:ea typeface="ヒラギノ角ゴ Pro W3" charset="0"/>
              </a:rPr>
              <a:t/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 smtClean="0">
                <a:latin typeface="Calibri" charset="0"/>
                <a:ea typeface="ヒラギノ角ゴ Pro W3" charset="0"/>
              </a:rPr>
              <a:t/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 smtClean="0">
                <a:latin typeface="Calibri" charset="0"/>
                <a:ea typeface="ヒラギノ角ゴ Pro W3" charset="0"/>
              </a:rPr>
              <a:t>Fortalecer a las Personas (Equipos): </a:t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dirty="0" smtClean="0">
                <a:latin typeface="Calibri" charset="0"/>
                <a:ea typeface="ヒラギノ角ゴ Pro W3" charset="0"/>
              </a:rPr>
              <a:t>Capacitar, Capacitar, Capacitar, Capacitar al 100% de los miembros del equipo de salud</a:t>
            </a:r>
            <a:endParaRPr lang="es-CL" dirty="0">
              <a:latin typeface="Calibri" charset="0"/>
              <a:ea typeface="ヒラギノ角ゴ Pro W3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26536"/>
            <a:ext cx="4524103" cy="25455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263" y="2622345"/>
            <a:ext cx="3595906" cy="41050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006" y="3505235"/>
            <a:ext cx="4708907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0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latin typeface="Calibri" charset="0"/>
                <a:ea typeface="ヒラギノ角ゴ Pro W3" charset="0"/>
              </a:rPr>
              <a:t>SUGERENCIAS PARA UNA EXITOSA GESTIÓN EN SALUD</a:t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 smtClean="0">
                <a:latin typeface="Calibri" charset="0"/>
                <a:ea typeface="ヒラギノ角ゴ Pro W3" charset="0"/>
              </a:rPr>
              <a:t>… y Acreditarse en Calidad Asistencial</a:t>
            </a:r>
            <a:r>
              <a:rPr lang="es-CL" b="1" dirty="0" smtClean="0">
                <a:latin typeface="Calibri" charset="0"/>
                <a:ea typeface="ヒラギノ角ゴ Pro W3" charset="0"/>
              </a:rPr>
              <a:t/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 smtClean="0">
                <a:latin typeface="Calibri" charset="0"/>
                <a:ea typeface="ヒラギノ角ゴ Pro W3" charset="0"/>
              </a:rPr>
              <a:t/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 smtClean="0">
                <a:latin typeface="Calibri" charset="0"/>
                <a:ea typeface="ヒラギノ角ゴ Pro W3" charset="0"/>
              </a:rPr>
              <a:t>Organizar </a:t>
            </a:r>
            <a:r>
              <a:rPr lang="es-CL" b="1" dirty="0" smtClean="0">
                <a:latin typeface="Calibri" charset="0"/>
                <a:ea typeface="ヒラギノ角ゴ Pro W3" charset="0"/>
              </a:rPr>
              <a:t>la Gestión a todo Nivel: </a:t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dirty="0" smtClean="0">
                <a:latin typeface="Calibri" charset="0"/>
                <a:ea typeface="ヒラギノ角ゴ Pro W3" charset="0"/>
              </a:rPr>
              <a:t>Estrategias Participativas con Enfoque en los Resultados</a:t>
            </a:r>
            <a:endParaRPr lang="es-CL" dirty="0">
              <a:latin typeface="Calibri" charset="0"/>
              <a:ea typeface="ヒラギノ角ゴ Pro W3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3" y="2261643"/>
            <a:ext cx="4850430" cy="27283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60" y="2952206"/>
            <a:ext cx="47148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1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>
          <a:xfrm>
            <a:off x="317863" y="256903"/>
            <a:ext cx="8164513" cy="1143000"/>
          </a:xfrm>
        </p:spPr>
        <p:txBody>
          <a:bodyPr/>
          <a:lstStyle/>
          <a:p>
            <a:pPr algn="ctr"/>
            <a:r>
              <a:rPr lang="es-CL" b="1" dirty="0" smtClean="0">
                <a:latin typeface="Calibri" charset="0"/>
                <a:ea typeface="ヒラギノ角ゴ Pro W3" charset="0"/>
              </a:rPr>
              <a:t>SUGERENCIAS PARA UNA EXITOSA GESTIÓN EN SALUD</a:t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 smtClean="0">
                <a:latin typeface="Calibri" charset="0"/>
                <a:ea typeface="ヒラギノ角ゴ Pro W3" charset="0"/>
              </a:rPr>
              <a:t>… y Acreditarse en Calidad Asistencial</a:t>
            </a:r>
            <a:r>
              <a:rPr lang="es-CL" b="1" dirty="0" smtClean="0">
                <a:latin typeface="Calibri" charset="0"/>
                <a:ea typeface="ヒラギノ角ゴ Pro W3" charset="0"/>
              </a:rPr>
              <a:t/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 smtClean="0">
                <a:latin typeface="Calibri" charset="0"/>
                <a:ea typeface="ヒラギノ角ゴ Pro W3" charset="0"/>
              </a:rPr>
              <a:t/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 smtClean="0">
                <a:latin typeface="Calibri" charset="0"/>
                <a:ea typeface="ヒラギノ角ゴ Pro W3" charset="0"/>
              </a:rPr>
              <a:t>Fortalecer a las Personas (Equipos): </a:t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dirty="0" smtClean="0">
                <a:latin typeface="Calibri" charset="0"/>
                <a:ea typeface="ヒラギノ角ゴ Pro W3" charset="0"/>
              </a:rPr>
              <a:t>Empoderar</a:t>
            </a:r>
            <a:endParaRPr lang="es-CL" dirty="0">
              <a:latin typeface="Calibri" charset="0"/>
              <a:ea typeface="ヒラギノ角ゴ Pro W3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13486"/>
            <a:ext cx="4680859" cy="263298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4" y="3765774"/>
            <a:ext cx="5204504" cy="236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9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>
          <a:xfrm>
            <a:off x="317863" y="256903"/>
            <a:ext cx="8164513" cy="1143000"/>
          </a:xfrm>
        </p:spPr>
        <p:txBody>
          <a:bodyPr/>
          <a:lstStyle/>
          <a:p>
            <a:pPr algn="ctr"/>
            <a:r>
              <a:rPr lang="es-CL" b="1" dirty="0" smtClean="0">
                <a:latin typeface="Calibri" charset="0"/>
                <a:ea typeface="ヒラギノ角ゴ Pro W3" charset="0"/>
              </a:rPr>
              <a:t>SUGERENCIAS PARA UNA EXITOSA GESTIÓN EN SALUD</a:t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 smtClean="0">
                <a:latin typeface="Calibri" charset="0"/>
                <a:ea typeface="ヒラギノ角ゴ Pro W3" charset="0"/>
              </a:rPr>
              <a:t>… y Acreditarse en Calidad Asistencial</a:t>
            </a:r>
            <a:r>
              <a:rPr lang="es-CL" b="1" dirty="0" smtClean="0">
                <a:latin typeface="Calibri" charset="0"/>
                <a:ea typeface="ヒラギノ角ゴ Pro W3" charset="0"/>
              </a:rPr>
              <a:t/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 smtClean="0">
                <a:latin typeface="Calibri" charset="0"/>
                <a:ea typeface="ヒラギノ角ゴ Pro W3" charset="0"/>
              </a:rPr>
              <a:t/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 smtClean="0">
                <a:latin typeface="Calibri" charset="0"/>
                <a:ea typeface="ヒラギノ角ゴ Pro W3" charset="0"/>
              </a:rPr>
              <a:t>Crear y luego Fortalecer Equipos de Trabajo:</a:t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dirty="0" smtClean="0">
                <a:latin typeface="Calibri" charset="0"/>
                <a:ea typeface="ヒラギノ角ゴ Pro W3" charset="0"/>
              </a:rPr>
              <a:t>Trabajo en Equipo</a:t>
            </a:r>
            <a:endParaRPr lang="es-CL" dirty="0">
              <a:latin typeface="Calibri" charset="0"/>
              <a:ea typeface="ヒラギノ角ゴ Pro W3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275659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2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>
          <a:xfrm>
            <a:off x="317863" y="256903"/>
            <a:ext cx="8164513" cy="1143000"/>
          </a:xfrm>
        </p:spPr>
        <p:txBody>
          <a:bodyPr/>
          <a:lstStyle/>
          <a:p>
            <a:pPr algn="ctr"/>
            <a:r>
              <a:rPr lang="es-CL" b="1" dirty="0" smtClean="0">
                <a:latin typeface="Calibri" charset="0"/>
                <a:ea typeface="ヒラギノ角ゴ Pro W3" charset="0"/>
              </a:rPr>
              <a:t>SUGERENCIAS PARA UNA EXITOSA GESTIÓN EN SALUD</a:t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 smtClean="0">
                <a:latin typeface="Calibri" charset="0"/>
                <a:ea typeface="ヒラギノ角ゴ Pro W3" charset="0"/>
              </a:rPr>
              <a:t>… y Acreditarse en Calidad Asistencial</a:t>
            </a:r>
            <a:r>
              <a:rPr lang="es-CL" b="1" dirty="0" smtClean="0">
                <a:latin typeface="Calibri" charset="0"/>
                <a:ea typeface="ヒラギノ角ゴ Pro W3" charset="0"/>
              </a:rPr>
              <a:t/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 smtClean="0">
                <a:latin typeface="Calibri" charset="0"/>
                <a:ea typeface="ヒラギノ角ゴ Pro W3" charset="0"/>
              </a:rPr>
              <a:t/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 smtClean="0">
                <a:latin typeface="Calibri" charset="0"/>
                <a:ea typeface="ヒラギノ角ゴ Pro W3" charset="0"/>
              </a:rPr>
              <a:t>Modelar, Normalizar, Implementar, Controlar, Evaluar, Mejorar………. </a:t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dirty="0" smtClean="0">
                <a:latin typeface="Calibri" charset="0"/>
                <a:ea typeface="ヒラギノ角ゴ Pro W3" charset="0"/>
              </a:rPr>
              <a:t>Las Acciones de la Mejora Continua</a:t>
            </a:r>
            <a:endParaRPr lang="es-CL" dirty="0">
              <a:latin typeface="Calibri" charset="0"/>
              <a:ea typeface="ヒラギノ角ゴ Pro W3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2593556"/>
            <a:ext cx="5838984" cy="404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4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>
          <a:xfrm>
            <a:off x="152400" y="2381793"/>
            <a:ext cx="8164513" cy="1143000"/>
          </a:xfrm>
        </p:spPr>
        <p:txBody>
          <a:bodyPr/>
          <a:lstStyle/>
          <a:p>
            <a:pPr algn="ctr"/>
            <a:r>
              <a:rPr lang="es-CL" b="1" dirty="0" smtClean="0">
                <a:latin typeface="Calibri" charset="0"/>
                <a:ea typeface="ヒラギノ角ゴ Pro W3" charset="0"/>
              </a:rPr>
              <a:t>TODO LO ANTERIOR ES MUY IMPORTANTE,</a:t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 smtClean="0">
                <a:latin typeface="Calibri" charset="0"/>
                <a:ea typeface="ヒラギノ角ゴ Pro W3" charset="0"/>
              </a:rPr>
              <a:t>PERO LO IMPRESCINDIBLE ES……….</a:t>
            </a:r>
            <a:endParaRPr lang="es-CL" b="1" dirty="0">
              <a:latin typeface="Calibri" charset="0"/>
              <a:ea typeface="ヒラギノ角ゴ Pro W3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34" y="22468"/>
            <a:ext cx="4380409" cy="241157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5" y="3417417"/>
            <a:ext cx="5503817" cy="275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6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>
          <a:xfrm>
            <a:off x="-113212" y="2190205"/>
            <a:ext cx="3226526" cy="1143000"/>
          </a:xfrm>
        </p:spPr>
        <p:txBody>
          <a:bodyPr/>
          <a:lstStyle/>
          <a:p>
            <a:pPr algn="ctr"/>
            <a:r>
              <a:rPr lang="es-CL" b="1" dirty="0" smtClean="0">
                <a:latin typeface="Calibri" charset="0"/>
                <a:ea typeface="ヒラギノ角ゴ Pro W3" charset="0"/>
              </a:rPr>
              <a:t>GESTIÓN DEL COMPORTAMIENTO ORGANIZACIONAL</a:t>
            </a:r>
            <a:endParaRPr lang="es-CL" b="1" dirty="0">
              <a:latin typeface="Calibri" charset="0"/>
              <a:ea typeface="ヒラギノ角ゴ Pro W3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53" y="116098"/>
            <a:ext cx="4675245" cy="662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3"/>
          <p:cNvSpPr>
            <a:spLocks noGrp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/>
          <a:p>
            <a:pPr eaLnBrk="1" hangingPunct="1"/>
            <a:r>
              <a:rPr lang="en-US" sz="9200">
                <a:solidFill>
                  <a:schemeClr val="bg1"/>
                </a:solidFill>
                <a:latin typeface="Verdana" charset="0"/>
                <a:ea typeface="ヒラギノ角ゴ Pro W3" charset="0"/>
              </a:rPr>
              <a:t>Gracias.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664" y="1927587"/>
            <a:ext cx="2513111" cy="2294800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750006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latin typeface="Calibri" charset="0"/>
                <a:ea typeface="ヒラギノ角ゴ Pro W3" charset="0"/>
              </a:rPr>
              <a:t>¿ POR QUÉ DESARROLLAR CALIDAD ASISTENCIAL?</a:t>
            </a:r>
            <a:endParaRPr lang="es-CL" b="1" dirty="0">
              <a:latin typeface="Calibri" charset="0"/>
              <a:ea typeface="ヒラギノ角ゴ Pro W3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3" y="1597194"/>
            <a:ext cx="8091225" cy="295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latin typeface="Calibri" charset="0"/>
                <a:ea typeface="ヒラギノ角ゴ Pro W3" charset="0"/>
              </a:rPr>
              <a:t>¿ POR QUÉ DESARROLLAR CALIDAD ASISTENCIAL?</a:t>
            </a:r>
            <a:endParaRPr lang="es-CL" b="1" dirty="0">
              <a:latin typeface="Calibri" charset="0"/>
              <a:ea typeface="ヒラギノ角ゴ Pro W3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2" y="1143000"/>
            <a:ext cx="68484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latin typeface="Calibri" charset="0"/>
                <a:ea typeface="ヒラギノ角ゴ Pro W3" charset="0"/>
              </a:rPr>
              <a:t>PROCESOS ASISTENCIALES</a:t>
            </a:r>
            <a:endParaRPr lang="es-CL" b="1" dirty="0">
              <a:latin typeface="Calibri" charset="0"/>
              <a:ea typeface="ヒラギノ角ゴ Pro W3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91" y="1148830"/>
            <a:ext cx="6224418" cy="456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7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latin typeface="Calibri" charset="0"/>
                <a:ea typeface="ヒラギノ角ゴ Pro W3" charset="0"/>
              </a:rPr>
              <a:t>CICLO DE LOS PROCESOS</a:t>
            </a:r>
            <a:endParaRPr lang="es-CL" b="1" dirty="0">
              <a:latin typeface="Calibri" charset="0"/>
              <a:ea typeface="ヒラギノ角ゴ Pro W3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06" y="879561"/>
            <a:ext cx="7721965" cy="534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latin typeface="Calibri" charset="0"/>
                <a:ea typeface="ヒラギノ角ゴ Pro W3" charset="0"/>
              </a:rPr>
              <a:t>EPAREJEMOS LA CANCHA: EL GES</a:t>
            </a:r>
            <a:endParaRPr lang="es-CL" b="1" dirty="0">
              <a:latin typeface="Calibri" charset="0"/>
              <a:ea typeface="ヒラギノ角ゴ Pro W3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71" y="1123409"/>
            <a:ext cx="5349458" cy="52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0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latin typeface="Calibri" charset="0"/>
                <a:ea typeface="ヒラギノ角ゴ Pro W3" charset="0"/>
              </a:rPr>
              <a:t>LA HISTORIA DE LA ACREDITACIÓN PARA LOS PRESTADORES</a:t>
            </a:r>
            <a:endParaRPr lang="es-CL" b="1" dirty="0">
              <a:latin typeface="Calibri" charset="0"/>
              <a:ea typeface="ヒラギノ角ゴ Pro W3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55" y="1001484"/>
            <a:ext cx="8587825" cy="521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latin typeface="Calibri" charset="0"/>
                <a:ea typeface="ヒラギノ角ゴ Pro W3" charset="0"/>
              </a:rPr>
              <a:t>Y COMENZAMOS A PREPARARNOS:</a:t>
            </a:r>
            <a:br>
              <a:rPr lang="es-CL" b="1" dirty="0" smtClean="0">
                <a:latin typeface="Calibri" charset="0"/>
                <a:ea typeface="ヒラギノ角ゴ Pro W3" charset="0"/>
              </a:rPr>
            </a:br>
            <a:r>
              <a:rPr lang="es-CL" b="1" dirty="0">
                <a:latin typeface="Calibri" charset="0"/>
                <a:ea typeface="ヒラギノ角ゴ Pro W3" charset="0"/>
              </a:rPr>
              <a:t/>
            </a:r>
            <a:br>
              <a:rPr lang="es-CL" b="1" dirty="0">
                <a:latin typeface="Calibri" charset="0"/>
                <a:ea typeface="ヒラギノ角ゴ Pro W3" charset="0"/>
              </a:rPr>
            </a:br>
            <a:r>
              <a:rPr lang="es-CL" b="1" dirty="0" smtClean="0">
                <a:latin typeface="Calibri" charset="0"/>
                <a:ea typeface="ヒラギノ角ゴ Pro W3" charset="0"/>
              </a:rPr>
              <a:t>Aparición de Encargadas y Encargados de Calidad en los Establecimientos</a:t>
            </a:r>
            <a:endParaRPr lang="es-CL" b="1" dirty="0">
              <a:latin typeface="Calibri" charset="0"/>
              <a:ea typeface="ヒラギノ角ゴ Pro W3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" y="1753693"/>
            <a:ext cx="9144000" cy="510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9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161</Words>
  <Application>Microsoft Office PowerPoint</Application>
  <PresentationFormat>Presentación en pantalla (4:3)</PresentationFormat>
  <Paragraphs>28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Calibri</vt:lpstr>
      <vt:lpstr>Verdana</vt:lpstr>
      <vt:lpstr>Verdana Bold</vt:lpstr>
      <vt:lpstr>ヒラギノ角ゴ Pro W3</vt:lpstr>
      <vt:lpstr>Office Theme</vt:lpstr>
      <vt:lpstr>1_Office Theme</vt:lpstr>
      <vt:lpstr>2_Office Theme</vt:lpstr>
      <vt:lpstr>VISIÓN DE LA ACREDITACIÓN DESDE EL PUNTO DE VISTA  DE UN ACREDITADOR                Dr. Felipe Rojas Troncoso      MBA Especializado en Salud                                                         Master in Health Economics and Pharmacoeconomics ©                                          Subdirector Médico Servicio de Salud O’higgins        Director Técnico y Evaluador </vt:lpstr>
      <vt:lpstr>¿ POR QUÉ DESARROLLAR CALIDAD ASISTENCIAL?</vt:lpstr>
      <vt:lpstr>¿ POR QUÉ DESARROLLAR CALIDAD ASISTENCIAL?</vt:lpstr>
      <vt:lpstr>¿ POR QUÉ DESARROLLAR CALIDAD ASISTENCIAL?</vt:lpstr>
      <vt:lpstr>PROCESOS ASISTENCIALES</vt:lpstr>
      <vt:lpstr>CICLO DE LOS PROCESOS</vt:lpstr>
      <vt:lpstr>EPAREJEMOS LA CANCHA: EL GES</vt:lpstr>
      <vt:lpstr>LA HISTORIA DE LA ACREDITACIÓN PARA LOS PRESTADORES</vt:lpstr>
      <vt:lpstr>Y COMENZAMOS A PREPARARNOS:  Aparición de Encargadas y Encargados de Calidad en los Establecimientos</vt:lpstr>
      <vt:lpstr>EVALUACIÓN DE LOS PROCESOS ASISTENCIALES:  LA ACREDITACIÓN  Una Radiografía de las Centros de Salud</vt:lpstr>
      <vt:lpstr>…HASTA QUE LLEGA LA ENTIDAD ACREDITADORA AL CENTRO DE SALUD  La Reunión de Inicio del Proceso de Acreditación</vt:lpstr>
      <vt:lpstr>COMIENZA LA EVALUACIÓN EN TERRENO Debilidades Detectadas: El Liderazgo</vt:lpstr>
      <vt:lpstr>LA EVALUACIÓN EN TERRENO Debilidades Detectadas: El Liderazgo</vt:lpstr>
      <vt:lpstr>LA EVALUACIÓN EN TERRENO Debilidades Detectadas: Organización Interna del Proceso  Centralización de la Evaluación</vt:lpstr>
      <vt:lpstr>LA EVALUACIÓN EN TERRENO Debilidades Detectadas: Organización Interna del Proceso  Escaso Trabajo en Equipo</vt:lpstr>
      <vt:lpstr>LA EVALUACIÓN EN TERRENO Debilidades Detectadas: Débil Empoderamiento del Equipo  </vt:lpstr>
      <vt:lpstr>LA EVALUACIÓN EN TERRENO Debilidades Detectadas: ¿Y los Dueños de los Procesos?  </vt:lpstr>
      <vt:lpstr>LA EVALUACIÓN EN TERRENO Debilidades Detectadas: Capacitación  </vt:lpstr>
      <vt:lpstr>SUGERENCIAS PARA UNA EXITOSA GESTIÓN EN SALUD … y Acreditarse en Calidad Asistencial  Gestionar con Liderazgo:  La Directora o Director de Orquesta</vt:lpstr>
      <vt:lpstr>SUGERENCIAS PARA UNA EXITOSA GESTIÓN EN SALUD … y Acreditarse en Calidad Asistencial  Fortalecer a las Personas (Equipos):  Capacitar, Capacitar, Capacitar, Capacitar al 100% de los miembros del equipo de salud</vt:lpstr>
      <vt:lpstr>SUGERENCIAS PARA UNA EXITOSA GESTIÓN EN SALUD … y Acreditarse en Calidad Asistencial  Organizar la Gestión a todo Nivel:  Estrategias Participativas con Enfoque en los Resultados</vt:lpstr>
      <vt:lpstr>SUGERENCIAS PARA UNA EXITOSA GESTIÓN EN SALUD … y Acreditarse en Calidad Asistencial  Fortalecer a las Personas (Equipos):  Empoderar</vt:lpstr>
      <vt:lpstr>SUGERENCIAS PARA UNA EXITOSA GESTIÓN EN SALUD … y Acreditarse en Calidad Asistencial  Crear y luego Fortalecer Equipos de Trabajo: Trabajo en Equipo</vt:lpstr>
      <vt:lpstr>SUGERENCIAS PARA UNA EXITOSA GESTIÓN EN SALUD … y Acreditarse en Calidad Asistencial  Modelar, Normalizar, Implementar, Controlar, Evaluar, Mejorar……….  Las Acciones de la Mejora Continua</vt:lpstr>
      <vt:lpstr>TODO LO ANTERIOR ES MUY IMPORTANTE, PERO LO IMPRESCINDIBLE ES……….</vt:lpstr>
      <vt:lpstr>GESTIÓN DEL COMPORTAMIENTO ORGANIZACIONAL</vt:lpstr>
      <vt:lpstr>Gracias.</vt:lpstr>
    </vt:vector>
  </TitlesOfParts>
  <Company>DSSO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AUDITORIAS GES Y NO GES RESULTADOS GESTIÓN SERVICIO DE SALUD O’HIGGINS AÑOS 2014 A 2017  Comisión Investigadora Cámara de Diputados</dc:title>
  <dc:creator>Felipe Rojas</dc:creator>
  <cp:lastModifiedBy>Maria Angelica</cp:lastModifiedBy>
  <cp:revision>31</cp:revision>
  <cp:lastPrinted>2018-02-13T13:28:29Z</cp:lastPrinted>
  <dcterms:created xsi:type="dcterms:W3CDTF">2018-02-12T19:25:28Z</dcterms:created>
  <dcterms:modified xsi:type="dcterms:W3CDTF">2018-11-15T18:06:50Z</dcterms:modified>
</cp:coreProperties>
</file>